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62" r:id="rId5"/>
    <p:sldId id="311" r:id="rId6"/>
    <p:sldId id="261" r:id="rId7"/>
    <p:sldId id="312" r:id="rId8"/>
    <p:sldId id="353" r:id="rId9"/>
    <p:sldId id="354" r:id="rId10"/>
    <p:sldId id="359" r:id="rId11"/>
    <p:sldId id="356" r:id="rId12"/>
    <p:sldId id="355" r:id="rId13"/>
    <p:sldId id="314" r:id="rId14"/>
    <p:sldId id="315" r:id="rId15"/>
    <p:sldId id="316" r:id="rId16"/>
    <p:sldId id="317" r:id="rId17"/>
    <p:sldId id="319" r:id="rId18"/>
    <p:sldId id="318" r:id="rId19"/>
    <p:sldId id="320" r:id="rId20"/>
    <p:sldId id="365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64" r:id="rId29"/>
    <p:sldId id="332" r:id="rId30"/>
    <p:sldId id="333" r:id="rId31"/>
    <p:sldId id="334" r:id="rId32"/>
    <p:sldId id="335" r:id="rId33"/>
    <p:sldId id="336" r:id="rId34"/>
    <p:sldId id="338" r:id="rId35"/>
    <p:sldId id="294" r:id="rId36"/>
    <p:sldId id="360" r:id="rId37"/>
    <p:sldId id="299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0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99E"/>
    <a:srgbClr val="282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9" autoAdjust="0"/>
    <p:restoredTop sz="94660"/>
  </p:normalViewPr>
  <p:slideViewPr>
    <p:cSldViewPr>
      <p:cViewPr>
        <p:scale>
          <a:sx n="100" d="100"/>
          <a:sy n="100" d="100"/>
        </p:scale>
        <p:origin x="-102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11A8-BEE2-734E-B0C2-083903234DF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8204-8D4C-E043-BD3B-3C114809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9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146AB-3AC4-400D-8B48-4B4AB0CFDCF9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2B37-50A9-4952-B1CF-DB620B8D7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5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0"/>
            <a:ext cx="8305800" cy="1524000"/>
          </a:xfrm>
        </p:spPr>
        <p:txBody>
          <a:bodyPr/>
          <a:lstStyle>
            <a:lvl1pPr algn="ctr">
              <a:defRPr b="1">
                <a:solidFill>
                  <a:srgbClr val="45699E"/>
                </a:solidFill>
              </a:defRPr>
            </a:lvl1pPr>
          </a:lstStyle>
          <a:p>
            <a:r>
              <a:rPr lang="en-US" dirty="0" smtClean="0"/>
              <a:t>Cisco X End User Training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5105400" cy="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38200" y="2819400"/>
            <a:ext cx="374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282B6D"/>
                </a:solidFill>
              </a:rPr>
              <a:t>Welcome!</a:t>
            </a:r>
            <a:endParaRPr lang="en-US" sz="6600" dirty="0">
              <a:solidFill>
                <a:srgbClr val="282B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143000"/>
          </a:xfrm>
          <a:noFill/>
        </p:spPr>
        <p:txBody>
          <a:bodyPr/>
          <a:lstStyle>
            <a:lvl1pPr algn="ctr">
              <a:defRPr b="1">
                <a:solidFill>
                  <a:srgbClr val="282B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b="1"/>
            </a:lvl1pPr>
            <a:lvl2pPr>
              <a:buClr>
                <a:srgbClr val="282B6D"/>
              </a:buClr>
              <a:buFont typeface="Arial" pitchFamily="34" charset="0"/>
              <a:buChar char="•"/>
              <a:defRPr/>
            </a:lvl2pPr>
            <a:lvl3pPr>
              <a:buClr>
                <a:srgbClr val="45699E"/>
              </a:buClr>
              <a:buFont typeface="Arial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4008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3999"/>
            <a:ext cx="6705600" cy="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72" y="-7372"/>
            <a:ext cx="168070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 rot="10800000" flipV="1">
            <a:off x="4343400" y="2133600"/>
            <a:ext cx="4379913" cy="1689099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4400">
                <a:solidFill>
                  <a:srgbClr val="282B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Module Title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91000"/>
            <a:ext cx="4343400" cy="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638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4008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>
            <a:lvl1pPr algn="ctr">
              <a:defRPr b="1">
                <a:solidFill>
                  <a:srgbClr val="282B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defRPr sz="2800"/>
            </a:lvl1pPr>
            <a:lvl2pPr>
              <a:buClr>
                <a:srgbClr val="282B6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282B6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defRPr sz="2800"/>
            </a:lvl1pPr>
            <a:lvl2pPr>
              <a:buClr>
                <a:srgbClr val="282B6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282B6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400800" cy="365125"/>
          </a:xfrm>
        </p:spPr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3999"/>
            <a:ext cx="6705600" cy="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72" y="-7372"/>
            <a:ext cx="168070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>
            <a:lvl1pPr algn="ctr">
              <a:defRPr b="1">
                <a:solidFill>
                  <a:srgbClr val="282B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3999"/>
            <a:ext cx="6705600" cy="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72" y="-7372"/>
            <a:ext cx="168070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4008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372" y="-7372"/>
            <a:ext cx="168070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324600" cy="365125"/>
          </a:xfrm>
        </p:spPr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43400"/>
            <a:ext cx="5105400" cy="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81000" y="28194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282B6D"/>
                </a:solidFill>
              </a:rPr>
              <a:t>Thank You!</a:t>
            </a:r>
            <a:endParaRPr lang="en-US" sz="6600" dirty="0">
              <a:solidFill>
                <a:srgbClr val="282B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82B6D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82B6D"/>
        </a:buClr>
        <a:buFont typeface="Arial" pitchFamily="34" charset="0"/>
        <a:buChar char="−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Cisco 8945</a:t>
            </a:r>
            <a:br>
              <a:rPr lang="en-US" dirty="0" smtClean="0"/>
            </a:br>
            <a:r>
              <a:rPr lang="en-US" dirty="0" smtClean="0"/>
              <a:t>End User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Calling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solidFill>
                  <a:srgbClr val="45699E"/>
                </a:solidFill>
              </a:rPr>
              <a:t>Camera:</a:t>
            </a:r>
            <a:r>
              <a:rPr lang="en-US" dirty="0" smtClean="0"/>
              <a:t> Center yourself in field of view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Privacy Shutter:</a:t>
            </a:r>
            <a:r>
              <a:rPr lang="en-US" dirty="0" smtClean="0"/>
              <a:t> Blocks video from being sent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Video Mute:</a:t>
            </a:r>
            <a:r>
              <a:rPr lang="en-US" dirty="0" smtClean="0"/>
              <a:t> Blocks video from being sent </a:t>
            </a:r>
            <a:br>
              <a:rPr lang="en-US" dirty="0" smtClean="0"/>
            </a:br>
            <a:r>
              <a:rPr lang="en-US" dirty="0" smtClean="0"/>
              <a:t>Note: Audio is still active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Minimize</a:t>
            </a:r>
            <a:r>
              <a:rPr lang="en-US" dirty="0" smtClean="0"/>
              <a:t> softkey: Toggles from video mode to home screen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Show Video </a:t>
            </a:r>
            <a:r>
              <a:rPr lang="en-US" dirty="0" smtClean="0"/>
              <a:t>softkey: Toggles from home screen to video mode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PIP</a:t>
            </a:r>
            <a:r>
              <a:rPr lang="en-US" dirty="0" smtClean="0"/>
              <a:t> softkey: Move and remove the PIP window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Swap</a:t>
            </a:r>
            <a:r>
              <a:rPr lang="en-US" dirty="0" smtClean="0"/>
              <a:t> softkey: Near-end/Far-end full screen toggle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Phone Screen </a:t>
            </a:r>
            <a:br>
              <a:rPr lang="en-US" dirty="0" smtClean="0"/>
            </a:br>
            <a:r>
              <a:rPr lang="en-US" dirty="0" smtClean="0"/>
              <a:t>and Call Icons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1814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38800" y="2895600"/>
          <a:ext cx="2354580" cy="1437132"/>
        </p:xfrm>
        <a:graphic>
          <a:graphicData uri="http://schemas.openxmlformats.org/drawingml/2006/table">
            <a:tbl>
              <a:tblPr/>
              <a:tblGrid>
                <a:gridCol w="811530"/>
                <a:gridCol w="154305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Icon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Line in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Line on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Hold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766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3474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Solid green: Active call.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Flashing green: Held call.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Flashing amber: Incoming call.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Solid red: Shared line in use.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528076" cy="3095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95312" y="1833562"/>
            <a:ext cx="228600" cy="76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528076" cy="3095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95312" y="2900362"/>
            <a:ext cx="228600" cy="76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528076" cy="3095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595312" y="3967162"/>
            <a:ext cx="228600" cy="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0"/>
            <a:ext cx="528076" cy="3095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95312" y="5033962"/>
            <a:ext cx="228600" cy="76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place a call on hold: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Hold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retrieve a held call: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the </a:t>
            </a:r>
            <a:r>
              <a:rPr lang="en-US" b="1" dirty="0">
                <a:solidFill>
                  <a:srgbClr val="45699E"/>
                </a:solidFill>
              </a:rPr>
              <a:t>Hold</a:t>
            </a:r>
            <a:r>
              <a:rPr lang="en-US" dirty="0"/>
              <a:t> </a:t>
            </a:r>
            <a:r>
              <a:rPr lang="en-US" dirty="0" smtClean="0"/>
              <a:t>button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Resume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r>
              <a:rPr lang="en-US" dirty="0"/>
              <a:t>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dirty="0"/>
              <a:t>the flashing green line </a:t>
            </a:r>
            <a:r>
              <a:rPr lang="en-US" dirty="0" smtClean="0"/>
              <a:t>button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a Second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place a second call on the same line: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Hold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New Cal</a:t>
            </a:r>
            <a:r>
              <a:rPr lang="en-US" dirty="0" smtClean="0">
                <a:solidFill>
                  <a:srgbClr val="45699E"/>
                </a:solidFill>
              </a:rPr>
              <a:t>l</a:t>
            </a:r>
            <a:r>
              <a:rPr lang="en-US" dirty="0" smtClean="0"/>
              <a:t> softkey</a:t>
            </a:r>
          </a:p>
          <a:p>
            <a:pPr lvl="1"/>
            <a:r>
              <a:rPr lang="en-US" dirty="0" smtClean="0"/>
              <a:t>Dial the number</a:t>
            </a:r>
          </a:p>
          <a:p>
            <a:endParaRPr lang="en-US" dirty="0" smtClean="0"/>
          </a:p>
          <a:p>
            <a:r>
              <a:rPr lang="en-US" dirty="0"/>
              <a:t>To </a:t>
            </a:r>
            <a:r>
              <a:rPr lang="en-US" dirty="0" smtClean="0"/>
              <a:t>disconnect from </a:t>
            </a:r>
            <a:r>
              <a:rPr lang="en-US" dirty="0"/>
              <a:t>second call </a:t>
            </a:r>
            <a:r>
              <a:rPr lang="en-US" dirty="0" smtClean="0"/>
              <a:t>and return to first: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45699E"/>
                </a:solidFill>
              </a:rPr>
              <a:t>End </a:t>
            </a:r>
            <a:r>
              <a:rPr lang="en-US" b="1" dirty="0">
                <a:solidFill>
                  <a:srgbClr val="45699E"/>
                </a:solidFill>
              </a:rPr>
              <a:t>Cal</a:t>
            </a:r>
            <a:r>
              <a:rPr lang="en-US" dirty="0">
                <a:solidFill>
                  <a:srgbClr val="45699E"/>
                </a:solidFill>
              </a:rPr>
              <a:t>l</a:t>
            </a:r>
            <a:r>
              <a:rPr lang="en-US" dirty="0"/>
              <a:t> </a:t>
            </a:r>
            <a:r>
              <a:rPr lang="en-US" dirty="0" smtClean="0"/>
              <a:t>softkey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Resume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r>
              <a:rPr lang="en-US" dirty="0"/>
              <a:t>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dirty="0"/>
              <a:t>the flashing green line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a Second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a second incoming call:</a:t>
            </a:r>
          </a:p>
          <a:p>
            <a:pPr lvl="1"/>
            <a:r>
              <a:rPr lang="en-US" dirty="0" smtClean="0"/>
              <a:t>Press the flashing amber line button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Multiple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toggle between two held calls on the same line:</a:t>
            </a:r>
          </a:p>
          <a:p>
            <a:pPr lvl="1"/>
            <a:r>
              <a:rPr lang="en-US" dirty="0" smtClean="0"/>
              <a:t>Press the flashing green line button</a:t>
            </a:r>
          </a:p>
          <a:p>
            <a:endParaRPr lang="en-US" dirty="0" smtClean="0"/>
          </a:p>
          <a:p>
            <a:r>
              <a:rPr lang="en-US" dirty="0"/>
              <a:t>To toggle between </a:t>
            </a:r>
            <a:r>
              <a:rPr lang="en-US" dirty="0" smtClean="0"/>
              <a:t>three or more </a:t>
            </a:r>
            <a:r>
              <a:rPr lang="en-US" dirty="0"/>
              <a:t>held calls on the same line:</a:t>
            </a:r>
          </a:p>
          <a:p>
            <a:pPr lvl="1"/>
            <a:r>
              <a:rPr lang="en-US" dirty="0" smtClean="0"/>
              <a:t>Navigate to the held call</a:t>
            </a:r>
          </a:p>
          <a:p>
            <a:pPr lvl="1"/>
            <a:r>
              <a:rPr lang="en-US" dirty="0"/>
              <a:t>Press the </a:t>
            </a:r>
            <a:r>
              <a:rPr lang="en-US" b="1" dirty="0">
                <a:solidFill>
                  <a:srgbClr val="45699E"/>
                </a:solidFill>
              </a:rPr>
              <a:t>Resume</a:t>
            </a:r>
            <a:r>
              <a:rPr lang="en-US" dirty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end a call:</a:t>
            </a:r>
          </a:p>
          <a:p>
            <a:pPr lvl="1"/>
            <a:r>
              <a:rPr lang="en-US" dirty="0" smtClean="0"/>
              <a:t>Replace the handset </a:t>
            </a:r>
            <a:r>
              <a:rPr lang="en-US" i="1" u="sng" dirty="0" smtClean="0"/>
              <a:t>or</a:t>
            </a:r>
            <a:br>
              <a:rPr lang="en-US" i="1" u="sng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Speake</a:t>
            </a:r>
            <a:r>
              <a:rPr lang="en-US" dirty="0" smtClean="0"/>
              <a:t>r button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Headset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br>
              <a:rPr lang="en-US" i="1" u="sng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End Call </a:t>
            </a:r>
            <a:r>
              <a:rPr lang="en-US" dirty="0" smtClean="0"/>
              <a:t>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Line Appearances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a call on a shared line:  </a:t>
            </a:r>
          </a:p>
          <a:p>
            <a:pPr lvl="1"/>
            <a:r>
              <a:rPr lang="en-US" dirty="0" smtClean="0"/>
              <a:t>Press the flashing amber line button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toggle between held calls on different lines:</a:t>
            </a:r>
            <a:endParaRPr lang="en-US" sz="4800" dirty="0" smtClean="0"/>
          </a:p>
          <a:p>
            <a:pPr lvl="1"/>
            <a:r>
              <a:rPr lang="en-US" dirty="0" smtClean="0"/>
              <a:t>Press the flashing green/red line button</a:t>
            </a:r>
            <a:endParaRPr lang="en-US" sz="4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redial the last number called: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Redial</a:t>
            </a:r>
            <a:r>
              <a:rPr lang="en-US" dirty="0" smtClean="0"/>
              <a:t> button</a:t>
            </a:r>
          </a:p>
          <a:p>
            <a:pPr lvl="1"/>
            <a:endParaRPr lang="en-US" dirty="0"/>
          </a:p>
          <a:p>
            <a:r>
              <a:rPr lang="en-US" dirty="0"/>
              <a:t>To view a list of recently called numbers:</a:t>
            </a:r>
          </a:p>
          <a:p>
            <a:pPr lvl="1"/>
            <a:r>
              <a:rPr lang="en-US" dirty="0"/>
              <a:t>Press the arrow down on the </a:t>
            </a:r>
            <a:r>
              <a:rPr lang="en-US" dirty="0" smtClean="0"/>
              <a:t>navigation button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Instructor: </a:t>
            </a:r>
            <a:r>
              <a:rPr lang="en-US" b="0" dirty="0" smtClean="0">
                <a:solidFill>
                  <a:srgbClr val="45699E"/>
                </a:solidFill>
              </a:rPr>
              <a:t>Name</a:t>
            </a:r>
          </a:p>
          <a:p>
            <a:r>
              <a:rPr lang="en-US" dirty="0" smtClean="0"/>
              <a:t>Schedule:</a:t>
            </a:r>
            <a:r>
              <a:rPr lang="en-US" b="0" dirty="0" smtClean="0">
                <a:solidFill>
                  <a:srgbClr val="45699E"/>
                </a:solidFill>
              </a:rPr>
              <a:t> One hour and fifteen minutes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Phone Orientation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Call Handling Features</a:t>
            </a:r>
          </a:p>
          <a:p>
            <a:pPr lvl="1"/>
            <a:r>
              <a:rPr lang="en-US" dirty="0" smtClean="0">
                <a:solidFill>
                  <a:srgbClr val="45699E"/>
                </a:solidFill>
              </a:rPr>
              <a:t>Voice Mail</a:t>
            </a:r>
          </a:p>
          <a:p>
            <a:r>
              <a:rPr lang="en-US" dirty="0" smtClean="0"/>
              <a:t>Reference Cards</a:t>
            </a:r>
          </a:p>
          <a:p>
            <a:r>
              <a:rPr lang="en-US" dirty="0" smtClean="0"/>
              <a:t>Conversion: </a:t>
            </a:r>
            <a:r>
              <a:rPr lang="en-US" b="0" dirty="0" smtClean="0">
                <a:solidFill>
                  <a:srgbClr val="45699E"/>
                </a:solidFill>
              </a:rPr>
              <a:t>July 9</a:t>
            </a:r>
            <a:r>
              <a:rPr lang="en-US" b="0" baseline="30000" dirty="0" smtClean="0">
                <a:solidFill>
                  <a:srgbClr val="45699E"/>
                </a:solidFill>
              </a:rPr>
              <a:t>th</a:t>
            </a:r>
            <a:r>
              <a:rPr lang="en-US" b="0" dirty="0" smtClean="0">
                <a:solidFill>
                  <a:srgbClr val="45699E"/>
                </a:solidFill>
              </a:rPr>
              <a:t> beginning at Noon.</a:t>
            </a:r>
          </a:p>
          <a:p>
            <a:r>
              <a:rPr lang="en-US" dirty="0" smtClean="0"/>
              <a:t>Cell Phone Consideration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place a speed dial call:</a:t>
            </a:r>
          </a:p>
          <a:p>
            <a:pPr lvl="1"/>
            <a:r>
              <a:rPr lang="en-US" dirty="0"/>
              <a:t>While on-hook, enter the speed dial code</a:t>
            </a:r>
          </a:p>
          <a:p>
            <a:pPr lvl="1"/>
            <a:r>
              <a:rPr lang="en-US" dirty="0"/>
              <a:t>Press the </a:t>
            </a:r>
            <a:r>
              <a:rPr lang="en-US" b="1" dirty="0">
                <a:solidFill>
                  <a:srgbClr val="45699E"/>
                </a:solidFill>
              </a:rPr>
              <a:t>Speed Dial </a:t>
            </a:r>
            <a:r>
              <a:rPr lang="en-US" dirty="0" err="1"/>
              <a:t>softkey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74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transfer a call: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Dial the extension number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45699E"/>
                </a:solidFill>
              </a:rPr>
              <a:t>9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+ telephone number* </a:t>
            </a:r>
          </a:p>
          <a:p>
            <a:pPr lvl="1"/>
            <a:r>
              <a:rPr lang="en-US" i="1" dirty="0" smtClean="0"/>
              <a:t>Option: Announce the caller</a:t>
            </a:r>
            <a:endParaRPr lang="en-US" dirty="0" smtClean="0"/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 answer or the line is busy: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End Call</a:t>
            </a:r>
            <a:r>
              <a:rPr lang="en-US" dirty="0" smtClean="0"/>
              <a:t> softkey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Resume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r>
              <a:rPr lang="en-US" dirty="0"/>
              <a:t> </a:t>
            </a:r>
            <a:r>
              <a:rPr lang="en-US" i="1" u="sng" dirty="0" smtClean="0"/>
              <a:t>or</a:t>
            </a:r>
            <a:br>
              <a:rPr lang="en-US" i="1" u="sng" dirty="0" smtClean="0"/>
            </a:br>
            <a:r>
              <a:rPr lang="en-US" dirty="0" smtClean="0"/>
              <a:t>Press </a:t>
            </a:r>
            <a:r>
              <a:rPr lang="en-US" dirty="0"/>
              <a:t>the flashing green line button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To toggle between calls: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Swap</a:t>
            </a:r>
            <a:r>
              <a:rPr lang="en-US" dirty="0" smtClean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Call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transfer two callers on the same line to one another:</a:t>
            </a:r>
          </a:p>
          <a:p>
            <a:pPr lvl="1"/>
            <a:r>
              <a:rPr lang="en-US" dirty="0" smtClean="0"/>
              <a:t>While connected to an active call, press the </a:t>
            </a: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Navigate to the call to transfer to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 Transfer to Voice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transfer a call to a subscriber’s voice mail box: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Dial </a:t>
            </a:r>
            <a:r>
              <a:rPr lang="en-US" b="1" dirty="0" smtClean="0">
                <a:solidFill>
                  <a:srgbClr val="45699E"/>
                </a:solidFill>
              </a:rPr>
              <a:t>*</a:t>
            </a:r>
            <a:r>
              <a:rPr lang="en-US" dirty="0" smtClean="0"/>
              <a:t> + the voice mailbox number</a:t>
            </a:r>
          </a:p>
          <a:p>
            <a:pPr lvl="1"/>
            <a:r>
              <a:rPr lang="en-US" dirty="0"/>
              <a:t>Press the </a:t>
            </a:r>
            <a:r>
              <a:rPr lang="en-US" b="1" dirty="0">
                <a:solidFill>
                  <a:srgbClr val="45699E"/>
                </a:solidFill>
              </a:rPr>
              <a:t>Transfer</a:t>
            </a:r>
            <a:r>
              <a:rPr lang="en-US" dirty="0"/>
              <a:t> button </a:t>
            </a:r>
            <a:r>
              <a:rPr lang="en-US" i="1" u="sng" dirty="0"/>
              <a:t>or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b="1" dirty="0" smtClean="0">
                <a:solidFill>
                  <a:srgbClr val="45699E"/>
                </a:solidFill>
              </a:rPr>
              <a:t>Transfer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Conference Calling – Ad 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place up to an 6-way conference call:</a:t>
            </a:r>
          </a:p>
          <a:p>
            <a:pPr lvl="1"/>
            <a:r>
              <a:rPr lang="en-US" dirty="0" smtClean="0"/>
              <a:t>While connected to an active call, press the </a:t>
            </a: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Dial the next participant</a:t>
            </a:r>
          </a:p>
          <a:p>
            <a:pPr lvl="1"/>
            <a:r>
              <a:rPr lang="en-US" i="1" dirty="0" smtClean="0"/>
              <a:t>Option: Announce the conference</a:t>
            </a:r>
            <a:endParaRPr lang="en-US" dirty="0" smtClean="0"/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</a:t>
            </a:r>
            <a:r>
              <a:rPr lang="en-US" dirty="0"/>
              <a:t>softkey</a:t>
            </a:r>
            <a:r>
              <a:rPr lang="en-US" i="1" dirty="0"/>
              <a:t>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To add additional participants:</a:t>
            </a:r>
          </a:p>
          <a:p>
            <a:pPr lvl="1"/>
            <a:r>
              <a:rPr lang="en-US" dirty="0" smtClean="0"/>
              <a:t>Repeat the above steps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Calling -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an incoming caller to an existing call or conference:</a:t>
            </a:r>
          </a:p>
          <a:p>
            <a:pPr lvl="1"/>
            <a:r>
              <a:rPr lang="en-US" dirty="0" smtClean="0"/>
              <a:t>While connected to the incoming call, press the </a:t>
            </a: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Navigate to the call or conference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button </a:t>
            </a:r>
            <a:r>
              <a:rPr lang="en-US" i="1" u="sng" dirty="0"/>
              <a:t>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45699E"/>
                </a:solidFill>
              </a:rPr>
              <a:t>Conference</a:t>
            </a:r>
            <a:r>
              <a:rPr lang="en-US" dirty="0" smtClean="0"/>
              <a:t> </a:t>
            </a:r>
            <a:r>
              <a:rPr lang="en-US" dirty="0"/>
              <a:t>softkey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Calling -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view conference participants: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View Details </a:t>
            </a:r>
            <a:r>
              <a:rPr lang="en-US" dirty="0" smtClean="0"/>
              <a:t>softkey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remove a conference participant:</a:t>
            </a:r>
          </a:p>
          <a:p>
            <a:pPr lvl="1"/>
            <a:r>
              <a:rPr lang="en-US" dirty="0" smtClean="0"/>
              <a:t>Navigate to the participant to remove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Remove</a:t>
            </a:r>
            <a:r>
              <a:rPr lang="en-US" dirty="0" smtClean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5699E"/>
                </a:solidFill>
              </a:rPr>
              <a:t>Call Forward Busy </a:t>
            </a:r>
            <a:r>
              <a:rPr lang="en-US" b="0" i="1" dirty="0"/>
              <a:t>– </a:t>
            </a:r>
            <a:r>
              <a:rPr lang="en-US" b="0" i="1" dirty="0" smtClean="0"/>
              <a:t>forwards a call on a busy condition to the line’s call coverage destination.</a:t>
            </a:r>
            <a:endParaRPr lang="en-US" b="0" i="1" dirty="0"/>
          </a:p>
          <a:p>
            <a:endParaRPr lang="en-US" dirty="0"/>
          </a:p>
          <a:p>
            <a:r>
              <a:rPr lang="en-US" dirty="0">
                <a:solidFill>
                  <a:srgbClr val="45699E"/>
                </a:solidFill>
              </a:rPr>
              <a:t>Call Forward No Answer</a:t>
            </a:r>
            <a:r>
              <a:rPr lang="en-US" b="0" i="1" dirty="0">
                <a:solidFill>
                  <a:srgbClr val="45699E"/>
                </a:solidFill>
              </a:rPr>
              <a:t> </a:t>
            </a:r>
            <a:r>
              <a:rPr lang="en-US" b="0" i="1" dirty="0"/>
              <a:t>– </a:t>
            </a:r>
            <a:r>
              <a:rPr lang="en-US" b="0" i="1" dirty="0" smtClean="0"/>
              <a:t>forwards a call on a ring no answer condition to the line’s call coverage destination.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8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Forwarding -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immediately forward all your incoming calls to another number:</a:t>
            </a:r>
          </a:p>
          <a:p>
            <a:pPr lvl="1"/>
            <a:r>
              <a:rPr lang="en-US" dirty="0" smtClean="0"/>
              <a:t>While on-hook, press the </a:t>
            </a:r>
            <a:r>
              <a:rPr lang="en-US" b="1" dirty="0" smtClean="0">
                <a:solidFill>
                  <a:srgbClr val="45699E"/>
                </a:solidFill>
              </a:rPr>
              <a:t>Forward All </a:t>
            </a:r>
            <a:r>
              <a:rPr lang="en-US" dirty="0" smtClean="0"/>
              <a:t>softkey</a:t>
            </a:r>
          </a:p>
          <a:p>
            <a:pPr lvl="1"/>
            <a:r>
              <a:rPr lang="en-US" dirty="0"/>
              <a:t>Dial the </a:t>
            </a:r>
            <a:r>
              <a:rPr lang="en-US" b="1" dirty="0" smtClean="0">
                <a:solidFill>
                  <a:srgbClr val="45699E"/>
                </a:solidFill>
              </a:rPr>
              <a:t>5</a:t>
            </a:r>
            <a:r>
              <a:rPr lang="en-US" dirty="0" smtClean="0"/>
              <a:t>-</a:t>
            </a:r>
            <a:r>
              <a:rPr lang="en-US" dirty="0"/>
              <a:t>digit extension number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45699E"/>
                </a:solidFill>
              </a:rPr>
              <a:t>9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+ telephone number*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Messages</a:t>
            </a:r>
            <a:r>
              <a:rPr lang="en-US" dirty="0" smtClean="0"/>
              <a:t> button  </a:t>
            </a:r>
          </a:p>
          <a:p>
            <a:endParaRPr lang="en-US" dirty="0" smtClean="0"/>
          </a:p>
          <a:p>
            <a:r>
              <a:rPr lang="en-US" dirty="0" smtClean="0"/>
              <a:t>To deactivate call forwarding: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Forward Off</a:t>
            </a:r>
            <a:r>
              <a:rPr lang="en-US" dirty="0" smtClean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Cisco 8945 IP Phone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5564004" cy="44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Divert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immediately forward a ringing, live, or held call to voice mail: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Divert</a:t>
            </a:r>
            <a:r>
              <a:rPr lang="en-US" dirty="0" smtClean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Disturb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disable/re-enable the ringer for all incoming calls:</a:t>
            </a:r>
          </a:p>
          <a:p>
            <a:pPr lvl="1"/>
            <a:r>
              <a:rPr lang="en-US" dirty="0" smtClean="0"/>
              <a:t>While on-hook, press the </a:t>
            </a:r>
            <a:r>
              <a:rPr lang="en-US" b="1" dirty="0" smtClean="0">
                <a:solidFill>
                  <a:srgbClr val="45699E"/>
                </a:solidFill>
              </a:rPr>
              <a:t>DND</a:t>
            </a:r>
            <a:r>
              <a:rPr lang="en-US" dirty="0" smtClean="0"/>
              <a:t> softkey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PickUp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answer a ringing call on a call pickup group members phone:</a:t>
            </a:r>
          </a:p>
          <a:p>
            <a:pPr lvl="1"/>
            <a:r>
              <a:rPr lang="en-US" dirty="0" smtClean="0"/>
              <a:t>Go off-hook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err="1" smtClean="0">
                <a:solidFill>
                  <a:srgbClr val="45699E"/>
                </a:solidFill>
              </a:rPr>
              <a:t>PickUp</a:t>
            </a:r>
            <a:r>
              <a:rPr lang="en-US" dirty="0" smtClean="0"/>
              <a:t> softkey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Answer</a:t>
            </a:r>
            <a:r>
              <a:rPr lang="en-US" dirty="0" smtClean="0"/>
              <a:t> softkey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 Assigned </a:t>
            </a:r>
            <a:r>
              <a:rPr lang="en-US" dirty="0"/>
              <a:t>to lines requiring this functionality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put a call on hold at one phone and retrieve it at another: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Park</a:t>
            </a:r>
            <a:r>
              <a:rPr lang="en-US" dirty="0" smtClean="0"/>
              <a:t> softkey</a:t>
            </a:r>
          </a:p>
          <a:p>
            <a:pPr marL="457200" lvl="1" indent="0">
              <a:buNone/>
            </a:pPr>
            <a:r>
              <a:rPr lang="en-US" b="1" dirty="0" smtClean="0"/>
              <a:t>Note:</a:t>
            </a:r>
            <a:r>
              <a:rPr lang="en-US" dirty="0" smtClean="0"/>
              <a:t> Displayed Park number: </a:t>
            </a:r>
            <a:r>
              <a:rPr lang="en-US" b="1" dirty="0" smtClean="0">
                <a:solidFill>
                  <a:srgbClr val="45699E"/>
                </a:solidFill>
              </a:rPr>
              <a:t>711XX</a:t>
            </a:r>
          </a:p>
          <a:p>
            <a:pPr lvl="1"/>
            <a:r>
              <a:rPr lang="en-US" dirty="0" smtClean="0"/>
              <a:t>Hang up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retrieve a parked call:</a:t>
            </a:r>
          </a:p>
          <a:p>
            <a:pPr lvl="1"/>
            <a:r>
              <a:rPr lang="en-US" dirty="0" smtClean="0"/>
              <a:t>Dial the park number: </a:t>
            </a:r>
            <a:r>
              <a:rPr lang="en-US" b="1" dirty="0" smtClean="0">
                <a:solidFill>
                  <a:srgbClr val="45699E"/>
                </a:solidFill>
              </a:rPr>
              <a:t>711XX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temporarily configure another Cisco 8945 phone as your own: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Applications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Select </a:t>
            </a:r>
            <a:r>
              <a:rPr lang="en-US" b="1" dirty="0" smtClean="0">
                <a:solidFill>
                  <a:srgbClr val="45699E"/>
                </a:solidFill>
              </a:rPr>
              <a:t>Extension Mobility</a:t>
            </a:r>
          </a:p>
          <a:p>
            <a:pPr lvl="1"/>
            <a:r>
              <a:rPr lang="en-US" dirty="0" smtClean="0"/>
              <a:t>Enter your </a:t>
            </a:r>
            <a:r>
              <a:rPr lang="en-US" dirty="0" err="1" smtClean="0"/>
              <a:t>UserID</a:t>
            </a:r>
            <a:r>
              <a:rPr lang="en-US" dirty="0" smtClean="0"/>
              <a:t>: </a:t>
            </a:r>
            <a:r>
              <a:rPr lang="en-US" b="1" u="sng" dirty="0" smtClean="0">
                <a:solidFill>
                  <a:srgbClr val="45699E"/>
                </a:solidFill>
              </a:rPr>
              <a:t>Employee ID</a:t>
            </a:r>
            <a:endParaRPr lang="en-US" b="1" dirty="0" smtClean="0">
              <a:solidFill>
                <a:srgbClr val="45699E"/>
              </a:solidFill>
            </a:endParaRPr>
          </a:p>
          <a:p>
            <a:pPr lvl="1"/>
            <a:r>
              <a:rPr lang="en-US" dirty="0" smtClean="0"/>
              <a:t>Enter your PIN: </a:t>
            </a:r>
            <a:r>
              <a:rPr lang="en-US" b="1" u="sng" dirty="0" smtClean="0">
                <a:solidFill>
                  <a:srgbClr val="45699E"/>
                </a:solidFill>
              </a:rPr>
              <a:t>Network Password</a:t>
            </a:r>
            <a:endParaRPr lang="en-US" b="1" dirty="0" smtClean="0">
              <a:solidFill>
                <a:srgbClr val="45699E"/>
              </a:solidFill>
            </a:endParaRP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Submit</a:t>
            </a:r>
            <a:r>
              <a:rPr lang="en-US" dirty="0" smtClean="0"/>
              <a:t> softkey</a:t>
            </a:r>
          </a:p>
          <a:p>
            <a:pPr lvl="1"/>
            <a:r>
              <a:rPr lang="en-US" dirty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Exit</a:t>
            </a:r>
            <a:r>
              <a:rPr lang="en-US" dirty="0" smtClean="0"/>
              <a:t> </a:t>
            </a:r>
            <a:r>
              <a:rPr lang="en-US" dirty="0"/>
              <a:t>softkey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customize your phone with speed dials and other options:</a:t>
            </a:r>
          </a:p>
          <a:p>
            <a:pPr lvl="1"/>
            <a:r>
              <a:rPr lang="en-US" dirty="0" smtClean="0"/>
              <a:t>Enter into a web browser: </a:t>
            </a:r>
            <a:br>
              <a:rPr lang="en-US" dirty="0" smtClean="0"/>
            </a:br>
            <a:r>
              <a:rPr lang="en-US" b="1" dirty="0" smtClean="0">
                <a:solidFill>
                  <a:srgbClr val="45699E"/>
                </a:solidFill>
              </a:rPr>
              <a:t>https://10.252.220.5/ucmuser</a:t>
            </a:r>
          </a:p>
          <a:p>
            <a:pPr lvl="1"/>
            <a:r>
              <a:rPr lang="en-US" dirty="0" smtClean="0"/>
              <a:t>Enter your Username: </a:t>
            </a:r>
            <a:r>
              <a:rPr lang="en-US" b="1" u="sng" dirty="0" smtClean="0">
                <a:solidFill>
                  <a:srgbClr val="45699E"/>
                </a:solidFill>
              </a:rPr>
              <a:t>Employee 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your Password: </a:t>
            </a:r>
            <a:r>
              <a:rPr lang="en-US" b="1" u="sng" dirty="0" smtClean="0">
                <a:solidFill>
                  <a:srgbClr val="45699E"/>
                </a:solidFill>
              </a:rPr>
              <a:t>Network PW</a:t>
            </a:r>
            <a:endParaRPr lang="en-US" b="1" dirty="0" smtClean="0">
              <a:solidFill>
                <a:srgbClr val="45699E"/>
              </a:solidFill>
            </a:endParaRPr>
          </a:p>
          <a:p>
            <a:pPr lvl="1"/>
            <a:r>
              <a:rPr lang="en-US" dirty="0" smtClean="0"/>
              <a:t>Select </a:t>
            </a:r>
            <a:r>
              <a:rPr lang="en-US" b="1" dirty="0" smtClean="0">
                <a:solidFill>
                  <a:srgbClr val="45699E"/>
                </a:solidFill>
              </a:rPr>
              <a:t>Sign 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710494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Voice 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Voice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call Voice Mail for the first time: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Messages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Enter your starter </a:t>
            </a:r>
            <a:r>
              <a:rPr lang="en-US" b="1" dirty="0" smtClean="0">
                <a:solidFill>
                  <a:srgbClr val="45699E"/>
                </a:solidFill>
              </a:rPr>
              <a:t>PIN</a:t>
            </a:r>
            <a:r>
              <a:rPr lang="en-US" dirty="0" smtClean="0"/>
              <a:t> followed by </a:t>
            </a:r>
            <a:r>
              <a:rPr lang="en-US" b="1" dirty="0" smtClean="0">
                <a:solidFill>
                  <a:srgbClr val="45699E"/>
                </a:solidFill>
              </a:rPr>
              <a:t>#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352800" y="3657600"/>
            <a:ext cx="2089541" cy="1031051"/>
          </a:xfrm>
          <a:prstGeom prst="rect">
            <a:avLst/>
          </a:prstGeom>
          <a:noFill/>
          <a:ln w="19050">
            <a:solidFill>
              <a:srgbClr val="282B6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  <a:t>Starter PIN: </a:t>
            </a:r>
            <a:r>
              <a:rPr lang="en-US" sz="2700" dirty="0">
                <a:solidFill>
                  <a:srgbClr val="0E739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>
                <a:solidFill>
                  <a:srgbClr val="0E739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45699E"/>
                </a:solidFill>
                <a:latin typeface="Arial" pitchFamily="34" charset="0"/>
                <a:cs typeface="Arial" pitchFamily="34" charset="0"/>
              </a:rPr>
              <a:t>1 2 3 4 </a:t>
            </a:r>
          </a:p>
        </p:txBody>
      </p:sp>
    </p:spTree>
    <p:extLst>
      <p:ext uri="{BB962C8B-B14F-4D97-AF65-F5344CB8AC3E}">
        <p14:creationId xmlns:p14="http://schemas.microsoft.com/office/powerpoint/2010/main" val="246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Mail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initialize your voice mailbox: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Messages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Enter the </a:t>
            </a:r>
            <a:r>
              <a:rPr lang="en-US" b="1" dirty="0" smtClean="0">
                <a:solidFill>
                  <a:srgbClr val="45699E"/>
                </a:solidFill>
              </a:rPr>
              <a:t>Starter PIN</a:t>
            </a:r>
            <a:r>
              <a:rPr lang="en-US" dirty="0" smtClean="0"/>
              <a:t> followed by </a:t>
            </a:r>
            <a:r>
              <a:rPr lang="en-US" b="1" dirty="0" smtClean="0">
                <a:solidFill>
                  <a:srgbClr val="45699E"/>
                </a:solidFill>
              </a:rPr>
              <a:t>#</a:t>
            </a:r>
          </a:p>
          <a:p>
            <a:pPr lvl="1"/>
            <a:r>
              <a:rPr lang="en-US" dirty="0" smtClean="0"/>
              <a:t>Record your </a:t>
            </a:r>
            <a:r>
              <a:rPr lang="en-US" b="1" dirty="0" smtClean="0">
                <a:solidFill>
                  <a:srgbClr val="45699E"/>
                </a:solidFill>
              </a:rPr>
              <a:t>First and Last Name</a:t>
            </a:r>
          </a:p>
          <a:p>
            <a:pPr lvl="1"/>
            <a:r>
              <a:rPr lang="en-US" dirty="0" smtClean="0"/>
              <a:t>Record a </a:t>
            </a:r>
            <a:r>
              <a:rPr lang="en-US" b="1" dirty="0" smtClean="0">
                <a:solidFill>
                  <a:srgbClr val="45699E"/>
                </a:solidFill>
              </a:rPr>
              <a:t>Personal Greeting</a:t>
            </a:r>
          </a:p>
          <a:p>
            <a:pPr lvl="1"/>
            <a:r>
              <a:rPr lang="en-US" dirty="0" smtClean="0"/>
              <a:t>Enter a </a:t>
            </a:r>
            <a:r>
              <a:rPr lang="en-US" b="1" dirty="0" smtClean="0">
                <a:solidFill>
                  <a:srgbClr val="45699E"/>
                </a:solidFill>
              </a:rPr>
              <a:t>PIN</a:t>
            </a:r>
          </a:p>
          <a:p>
            <a:pPr lvl="1"/>
            <a:r>
              <a:rPr lang="en-US" dirty="0" smtClean="0"/>
              <a:t>Select to </a:t>
            </a:r>
            <a:r>
              <a:rPr lang="en-US" b="1" dirty="0" smtClean="0">
                <a:solidFill>
                  <a:srgbClr val="45699E"/>
                </a:solidFill>
              </a:rPr>
              <a:t>keep your directory status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6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Voice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call Voicemail from your desk: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Messages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Enter your </a:t>
            </a:r>
            <a:r>
              <a:rPr lang="en-US" b="1" dirty="0" smtClean="0">
                <a:solidFill>
                  <a:srgbClr val="45699E"/>
                </a:solidFill>
              </a:rPr>
              <a:t>PIN</a:t>
            </a:r>
            <a:r>
              <a:rPr lang="en-US" dirty="0" smtClean="0"/>
              <a:t> followed by </a:t>
            </a:r>
            <a:r>
              <a:rPr lang="en-US" b="1" dirty="0" smtClean="0">
                <a:solidFill>
                  <a:srgbClr val="45699E"/>
                </a:solidFill>
              </a:rPr>
              <a:t>#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call Voicemail from </a:t>
            </a:r>
            <a:br>
              <a:rPr lang="en-US" dirty="0" smtClean="0"/>
            </a:br>
            <a:r>
              <a:rPr lang="en-US" dirty="0" smtClean="0"/>
              <a:t>an outside line:</a:t>
            </a:r>
          </a:p>
          <a:p>
            <a:pPr lvl="1"/>
            <a:r>
              <a:rPr lang="en-US" dirty="0" smtClean="0"/>
              <a:t>Dial </a:t>
            </a:r>
            <a:r>
              <a:rPr lang="en-US" b="1" dirty="0" smtClean="0">
                <a:solidFill>
                  <a:srgbClr val="45699E"/>
                </a:solidFill>
              </a:rPr>
              <a:t>__________________</a:t>
            </a:r>
            <a:endParaRPr lang="en-US" dirty="0" smtClean="0"/>
          </a:p>
          <a:p>
            <a:pPr lvl="1"/>
            <a:r>
              <a:rPr lang="en-US" dirty="0" smtClean="0"/>
              <a:t>Press </a:t>
            </a:r>
            <a:r>
              <a:rPr lang="en-US" b="1" dirty="0" smtClean="0">
                <a:solidFill>
                  <a:srgbClr val="45699E"/>
                </a:solidFill>
              </a:rPr>
              <a:t>*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Enter your </a:t>
            </a:r>
            <a:r>
              <a:rPr lang="en-US" b="1" dirty="0" smtClean="0">
                <a:solidFill>
                  <a:srgbClr val="45699E"/>
                </a:solidFill>
              </a:rPr>
              <a:t>Mailbox ID Number</a:t>
            </a:r>
            <a:r>
              <a:rPr lang="en-US" dirty="0" smtClean="0"/>
              <a:t> followed by </a:t>
            </a:r>
            <a:r>
              <a:rPr lang="en-US" b="1" dirty="0" smtClean="0">
                <a:solidFill>
                  <a:srgbClr val="45699E"/>
                </a:solidFill>
              </a:rPr>
              <a:t>#</a:t>
            </a:r>
          </a:p>
          <a:p>
            <a:pPr lvl="1"/>
            <a:r>
              <a:rPr lang="en-US" dirty="0" smtClean="0"/>
              <a:t>Enter your </a:t>
            </a:r>
            <a:r>
              <a:rPr lang="en-US" b="1" dirty="0" smtClean="0">
                <a:solidFill>
                  <a:srgbClr val="45699E"/>
                </a:solidFill>
              </a:rPr>
              <a:t>PIN</a:t>
            </a:r>
            <a:r>
              <a:rPr lang="en-US" dirty="0" smtClean="0"/>
              <a:t> followed by </a:t>
            </a:r>
            <a:r>
              <a:rPr lang="en-US" b="1" dirty="0" smtClean="0">
                <a:solidFill>
                  <a:srgbClr val="45699E"/>
                </a:solidFill>
              </a:rPr>
              <a:t>#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000855" y="2971800"/>
            <a:ext cx="3628386" cy="877163"/>
          </a:xfrm>
          <a:prstGeom prst="rect">
            <a:avLst/>
          </a:prstGeom>
          <a:noFill/>
          <a:ln w="19050">
            <a:solidFill>
              <a:srgbClr val="282B6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  <a:t>Mailbox </a:t>
            </a:r>
            <a:r>
              <a:rPr lang="en-US" sz="2700" b="1" dirty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  <a:t>ID </a:t>
            </a:r>
            <a:r>
              <a:rPr lang="en-US" sz="2700" b="1" dirty="0" smtClean="0">
                <a:solidFill>
                  <a:srgbClr val="282B6D"/>
                </a:solidFill>
                <a:latin typeface="Arial" pitchFamily="34" charset="0"/>
                <a:cs typeface="Arial" pitchFamily="34" charset="0"/>
              </a:rPr>
              <a:t>Numbers: </a:t>
            </a:r>
            <a:r>
              <a:rPr lang="en-US" sz="2700" dirty="0">
                <a:solidFill>
                  <a:srgbClr val="0E739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>
                <a:solidFill>
                  <a:srgbClr val="0E739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45699E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en-US" sz="2400" dirty="0">
                <a:solidFill>
                  <a:srgbClr val="45699E"/>
                </a:solidFill>
                <a:latin typeface="Arial" pitchFamily="34" charset="0"/>
                <a:cs typeface="Arial" pitchFamily="34" charset="0"/>
              </a:rPr>
              <a:t>digit </a:t>
            </a:r>
            <a:r>
              <a:rPr lang="en-US" sz="2400" dirty="0" smtClean="0">
                <a:solidFill>
                  <a:srgbClr val="45699E"/>
                </a:solidFill>
                <a:latin typeface="Arial" pitchFamily="34" charset="0"/>
                <a:cs typeface="Arial" pitchFamily="34" charset="0"/>
              </a:rPr>
              <a:t>extension number</a:t>
            </a:r>
            <a:endParaRPr lang="en-US" sz="2400" dirty="0">
              <a:solidFill>
                <a:srgbClr val="4569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Mail Main Menu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828800"/>
            <a:ext cx="52578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45699E"/>
                </a:solidFill>
              </a:rPr>
              <a:t>1</a:t>
            </a:r>
            <a:r>
              <a:rPr lang="en-US" sz="4000" b="1" dirty="0" smtClean="0"/>
              <a:t>  Play New Messages</a:t>
            </a:r>
          </a:p>
          <a:p>
            <a:r>
              <a:rPr lang="en-US" sz="4000" b="1" dirty="0" smtClean="0">
                <a:solidFill>
                  <a:srgbClr val="45699E"/>
                </a:solidFill>
              </a:rPr>
              <a:t>2</a:t>
            </a:r>
            <a:r>
              <a:rPr lang="en-US" sz="4000" b="1" dirty="0" smtClean="0"/>
              <a:t>  To Send a Message</a:t>
            </a:r>
          </a:p>
          <a:p>
            <a:r>
              <a:rPr lang="en-US" sz="4000" b="1" dirty="0" smtClean="0">
                <a:solidFill>
                  <a:srgbClr val="45699E"/>
                </a:solidFill>
              </a:rPr>
              <a:t>3</a:t>
            </a:r>
            <a:r>
              <a:rPr lang="en-US" sz="4000" b="1" dirty="0" smtClean="0"/>
              <a:t>  Review Old Messages</a:t>
            </a:r>
          </a:p>
          <a:p>
            <a:r>
              <a:rPr lang="en-US" sz="4000" b="1" dirty="0" smtClean="0">
                <a:solidFill>
                  <a:srgbClr val="45699E"/>
                </a:solidFill>
              </a:rPr>
              <a:t>4</a:t>
            </a:r>
            <a:r>
              <a:rPr lang="en-US" sz="4000" b="1" dirty="0" smtClean="0"/>
              <a:t>  Setup Options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3429000"/>
            <a:ext cx="2871355" cy="28992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Tips: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739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Exit </a:t>
            </a: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back-up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739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739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Help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739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##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 and spelling entry toggle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During Message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219158"/>
              </p:ext>
            </p:extLst>
          </p:nvPr>
        </p:nvGraphicFramePr>
        <p:xfrm>
          <a:off x="2057400" y="1905000"/>
          <a:ext cx="4937125" cy="30480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Repeat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Delete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Volume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Pause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Forward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Cancel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After Message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905000"/>
          <a:ext cx="4937125" cy="29718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Repeat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Delete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Forward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Properties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Cancel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699E"/>
                </a:solidFill>
              </a:rPr>
              <a:t>2</a:t>
            </a:r>
            <a:r>
              <a:rPr lang="en-US" dirty="0" smtClean="0"/>
              <a:t> – Send a Message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33727"/>
              </p:ext>
            </p:extLst>
          </p:nvPr>
        </p:nvGraphicFramePr>
        <p:xfrm>
          <a:off x="3657600" y="2514600"/>
          <a:ext cx="4937125" cy="350329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urgent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Request return receipt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private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Set future delivery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Review recording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Re-record message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Add to the message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Cancel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699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699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699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676400"/>
            <a:ext cx="3276600" cy="47459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82B6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Record your Message</a:t>
            </a:r>
          </a:p>
          <a:p>
            <a:pPr marL="342900" lvl="0" indent="-342900">
              <a:spcBef>
                <a:spcPct val="20000"/>
              </a:spcBef>
              <a:buClr>
                <a:srgbClr val="282B6D"/>
              </a:buClr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Enter the extension or spell the name of the person or distribution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list followed by </a:t>
            </a:r>
            <a:r>
              <a:rPr lang="en-US" sz="2400" b="1" dirty="0">
                <a:solidFill>
                  <a:srgbClr val="45699E"/>
                </a:solidFill>
                <a:latin typeface="Arial" pitchFamily="34" charset="0"/>
                <a:cs typeface="Arial" pitchFamily="34" charset="0"/>
              </a:rPr>
              <a:t>#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82B6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add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name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82B6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99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send </a:t>
            </a: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choose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a delivery option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905000"/>
            <a:ext cx="277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82B6D"/>
                </a:solidFill>
              </a:rPr>
              <a:t>Delivery Options:</a:t>
            </a:r>
            <a:endParaRPr lang="en-US" sz="2800" b="1" dirty="0">
              <a:solidFill>
                <a:srgbClr val="282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699E"/>
                </a:solidFill>
              </a:rPr>
              <a:t>4</a:t>
            </a:r>
            <a:r>
              <a:rPr lang="en-US" dirty="0" smtClean="0"/>
              <a:t> – Setup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282B6D"/>
                </a:solidFill>
              </a:rPr>
              <a:t>Greetings: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– </a:t>
            </a:r>
            <a:r>
              <a:rPr lang="en-US" b="0" dirty="0" smtClean="0"/>
              <a:t>Edit the standard greeting 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2</a:t>
            </a:r>
            <a:r>
              <a:rPr lang="en-US" dirty="0" smtClean="0"/>
              <a:t> – </a:t>
            </a:r>
            <a:r>
              <a:rPr lang="en-US" b="0" dirty="0" smtClean="0"/>
              <a:t>Turn on/off alternate greeting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– </a:t>
            </a:r>
            <a:r>
              <a:rPr lang="en-US" b="0" dirty="0" smtClean="0"/>
              <a:t>Edit other greetings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4 </a:t>
            </a:r>
            <a:r>
              <a:rPr lang="en-US" dirty="0" smtClean="0"/>
              <a:t>– </a:t>
            </a:r>
            <a:r>
              <a:rPr lang="en-US" b="0" dirty="0" smtClean="0"/>
              <a:t>Play all greetings</a:t>
            </a:r>
          </a:p>
          <a:p>
            <a:endParaRPr lang="en-US" sz="1800" i="1" dirty="0" smtClean="0"/>
          </a:p>
          <a:p>
            <a:r>
              <a:rPr lang="en-US" dirty="0" smtClean="0">
                <a:solidFill>
                  <a:srgbClr val="45699E"/>
                </a:solidFill>
              </a:rPr>
              <a:t>2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282B6D"/>
                </a:solidFill>
              </a:rPr>
              <a:t>Message Settings: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1 </a:t>
            </a:r>
            <a:r>
              <a:rPr lang="en-US" dirty="0" smtClean="0"/>
              <a:t>– </a:t>
            </a:r>
            <a:r>
              <a:rPr lang="en-US" b="0" dirty="0" smtClean="0"/>
              <a:t>Message notification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– </a:t>
            </a:r>
            <a:r>
              <a:rPr lang="en-US" b="0" dirty="0" smtClean="0"/>
              <a:t>Menu style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4 </a:t>
            </a:r>
            <a:r>
              <a:rPr lang="en-US" dirty="0" smtClean="0"/>
              <a:t>– </a:t>
            </a:r>
            <a:r>
              <a:rPr lang="en-US" b="0" dirty="0" smtClean="0"/>
              <a:t>Private lists</a:t>
            </a:r>
          </a:p>
          <a:p>
            <a:r>
              <a:rPr lang="en-US" i="1" dirty="0" smtClean="0"/>
              <a:t> </a:t>
            </a:r>
            <a:endParaRPr lang="en-US" sz="1600" i="1" dirty="0" smtClean="0"/>
          </a:p>
          <a:p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282B6D"/>
                </a:solidFill>
              </a:rPr>
              <a:t>Personal Settings: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– </a:t>
            </a:r>
            <a:r>
              <a:rPr lang="en-US" b="0" dirty="0" smtClean="0"/>
              <a:t>PIN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2 </a:t>
            </a:r>
            <a:r>
              <a:rPr lang="en-US" dirty="0" smtClean="0"/>
              <a:t>– </a:t>
            </a:r>
            <a:r>
              <a:rPr lang="en-US" b="0" dirty="0"/>
              <a:t>R</a:t>
            </a:r>
            <a:r>
              <a:rPr lang="en-US" b="0" dirty="0" smtClean="0"/>
              <a:t>ecorded name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45699E"/>
                </a:solidFill>
              </a:rPr>
              <a:t>3</a:t>
            </a:r>
            <a:r>
              <a:rPr lang="en-US" dirty="0" smtClean="0"/>
              <a:t> – </a:t>
            </a:r>
            <a:r>
              <a:rPr lang="en-US" b="0" dirty="0"/>
              <a:t>D</a:t>
            </a:r>
            <a:r>
              <a:rPr lang="en-US" b="0" dirty="0" smtClean="0"/>
              <a:t>irectory listing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4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1600" y="6356350"/>
            <a:ext cx="6400800" cy="365125"/>
          </a:xfrm>
        </p:spPr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Handling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place a call:</a:t>
            </a:r>
          </a:p>
          <a:p>
            <a:pPr lvl="1"/>
            <a:r>
              <a:rPr lang="en-US" dirty="0" smtClean="0"/>
              <a:t>Lift the handset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Speaker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Headset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br>
              <a:rPr lang="en-US" i="1" u="sng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New Cal</a:t>
            </a:r>
            <a:r>
              <a:rPr lang="en-US" dirty="0" smtClean="0"/>
              <a:t>l </a:t>
            </a:r>
            <a:r>
              <a:rPr lang="en-US" dirty="0" err="1" smtClean="0"/>
              <a:t>softkey</a:t>
            </a:r>
            <a:r>
              <a:rPr lang="en-US" dirty="0" smtClean="0"/>
              <a:t>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dirty="0"/>
              <a:t>a line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Dial the number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978559"/>
          </a:xfrm>
        </p:spPr>
        <p:txBody>
          <a:bodyPr>
            <a:normAutofit/>
          </a:bodyPr>
          <a:lstStyle/>
          <a:p>
            <a:r>
              <a:rPr lang="en-US" dirty="0" smtClean="0"/>
              <a:t>To call an extension number: </a:t>
            </a:r>
          </a:p>
          <a:p>
            <a:pPr lvl="1"/>
            <a:r>
              <a:rPr lang="en-US" dirty="0" smtClean="0"/>
              <a:t>Dial the </a:t>
            </a:r>
            <a:r>
              <a:rPr lang="en-US" b="1" dirty="0" smtClean="0">
                <a:solidFill>
                  <a:srgbClr val="45699E"/>
                </a:solidFill>
              </a:rPr>
              <a:t>5</a:t>
            </a:r>
            <a:r>
              <a:rPr lang="en-US" dirty="0" smtClean="0"/>
              <a:t>-digit extension number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call an external telephone number:</a:t>
            </a:r>
          </a:p>
          <a:p>
            <a:pPr lvl="1"/>
            <a:r>
              <a:rPr lang="en-US" dirty="0" smtClean="0"/>
              <a:t>Dial </a:t>
            </a:r>
            <a:r>
              <a:rPr lang="en-US" b="1" dirty="0" smtClean="0">
                <a:solidFill>
                  <a:srgbClr val="45699E"/>
                </a:solidFill>
              </a:rPr>
              <a:t>9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45699E"/>
                </a:solidFill>
              </a:rPr>
              <a:t>1</a:t>
            </a:r>
            <a:r>
              <a:rPr lang="en-US" dirty="0" smtClean="0"/>
              <a:t> + telephone number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To call Emergency Services:</a:t>
            </a:r>
          </a:p>
          <a:p>
            <a:pPr lvl="1"/>
            <a:r>
              <a:rPr lang="en-US" dirty="0" smtClean="0"/>
              <a:t>Dial </a:t>
            </a:r>
            <a:r>
              <a:rPr lang="en-US" b="1" dirty="0" smtClean="0">
                <a:solidFill>
                  <a:srgbClr val="45699E"/>
                </a:solidFill>
              </a:rPr>
              <a:t>911</a:t>
            </a:r>
            <a:r>
              <a:rPr lang="en-US" dirty="0" smtClean="0"/>
              <a:t> </a:t>
            </a:r>
            <a:r>
              <a:rPr lang="en-US" i="1" u="sng" dirty="0" smtClean="0"/>
              <a:t>or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45699E"/>
                </a:solidFill>
              </a:rPr>
              <a:t>9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45699E"/>
                </a:solidFill>
              </a:rPr>
              <a:t>911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an incoming call:</a:t>
            </a:r>
          </a:p>
          <a:p>
            <a:pPr lvl="1"/>
            <a:r>
              <a:rPr lang="en-US" dirty="0" smtClean="0"/>
              <a:t>Lift the handset </a:t>
            </a:r>
            <a:r>
              <a:rPr lang="en-US" i="1" u="sng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Speaker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Headset</a:t>
            </a:r>
            <a:r>
              <a:rPr lang="en-US" dirty="0" smtClean="0"/>
              <a:t> button </a:t>
            </a:r>
            <a:r>
              <a:rPr lang="en-US" i="1" u="sng" dirty="0" smtClean="0"/>
              <a:t>or</a:t>
            </a:r>
            <a:br>
              <a:rPr lang="en-US" i="1" u="sng" dirty="0" smtClean="0"/>
            </a:br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45699E"/>
                </a:solidFill>
              </a:rPr>
              <a:t>Answer</a:t>
            </a:r>
            <a:r>
              <a:rPr lang="en-US" dirty="0" smtClean="0"/>
              <a:t> </a:t>
            </a:r>
            <a:r>
              <a:rPr lang="en-US" dirty="0" err="1" smtClean="0"/>
              <a:t>softkey</a:t>
            </a:r>
            <a:r>
              <a:rPr lang="en-US" dirty="0"/>
              <a:t> </a:t>
            </a:r>
            <a:r>
              <a:rPr lang="en-US" i="1" u="sng" dirty="0"/>
              <a:t>o</a:t>
            </a:r>
            <a:r>
              <a:rPr lang="en-US" dirty="0"/>
              <a:t>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Press </a:t>
            </a:r>
            <a:r>
              <a:rPr lang="en-US" dirty="0"/>
              <a:t>the flashing amber line </a:t>
            </a:r>
            <a:r>
              <a:rPr lang="en-US" dirty="0" smtClean="0"/>
              <a:t>button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2003-2015, MAESTRI CONSULTANTS, INC. ALL RIGHTS RESERVED WORLDWIDE.   Licensed to Boston Public Schools for internal distribution only.  External distribution is strictly prohibited.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2374</Words>
  <Application>Microsoft Office PowerPoint</Application>
  <PresentationFormat>On-screen Show (4:3)</PresentationFormat>
  <Paragraphs>356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Cisco 8945 End User Training</vt:lpstr>
      <vt:lpstr>Welcome</vt:lpstr>
      <vt:lpstr>Cisco 8945 IP Phone</vt:lpstr>
      <vt:lpstr>PowerPoint Presentation</vt:lpstr>
      <vt:lpstr>Phone Orientation</vt:lpstr>
      <vt:lpstr>PowerPoint Presentation</vt:lpstr>
      <vt:lpstr>Placing Calls</vt:lpstr>
      <vt:lpstr>Dialing</vt:lpstr>
      <vt:lpstr>Answering Calls</vt:lpstr>
      <vt:lpstr>Video Calling Features</vt:lpstr>
      <vt:lpstr>Phone Screen  and Call Icons</vt:lpstr>
      <vt:lpstr>Call States</vt:lpstr>
      <vt:lpstr>Call Hold</vt:lpstr>
      <vt:lpstr>Placing a Second Call</vt:lpstr>
      <vt:lpstr>Answering a Second Call</vt:lpstr>
      <vt:lpstr>Managing Multiple Calls</vt:lpstr>
      <vt:lpstr>Ending Calls</vt:lpstr>
      <vt:lpstr>Shared Line Appearances</vt:lpstr>
      <vt:lpstr>Redial</vt:lpstr>
      <vt:lpstr>Speed Dial</vt:lpstr>
      <vt:lpstr>Call Transfer</vt:lpstr>
      <vt:lpstr>Call Transfer</vt:lpstr>
      <vt:lpstr>Direct Call Transfer</vt:lpstr>
      <vt:lpstr>Call Transfer to Voice Mail</vt:lpstr>
      <vt:lpstr>Conference Calling – Ad Hoc</vt:lpstr>
      <vt:lpstr>Conference Calling - Join</vt:lpstr>
      <vt:lpstr>Conference Calling - List</vt:lpstr>
      <vt:lpstr>Call Forwarding</vt:lpstr>
      <vt:lpstr>Call Forwarding - All</vt:lpstr>
      <vt:lpstr>Call Divert</vt:lpstr>
      <vt:lpstr>Do Not Disturb</vt:lpstr>
      <vt:lpstr>Call PickUp*</vt:lpstr>
      <vt:lpstr>Call Park</vt:lpstr>
      <vt:lpstr>Extension Mobility</vt:lpstr>
      <vt:lpstr>Self Care Portal</vt:lpstr>
      <vt:lpstr>PowerPoint Presentation</vt:lpstr>
      <vt:lpstr>PowerPoint Presentation</vt:lpstr>
      <vt:lpstr>Calling Voice Mail</vt:lpstr>
      <vt:lpstr>Voice Mail Enrollment</vt:lpstr>
      <vt:lpstr>Calling Voice Mail</vt:lpstr>
      <vt:lpstr>Voice Mail Main Menu</vt:lpstr>
      <vt:lpstr>1 or 3 During Message Review</vt:lpstr>
      <vt:lpstr>1 or 3 After Message Review</vt:lpstr>
      <vt:lpstr>2 – Send a Message</vt:lpstr>
      <vt:lpstr>4 – Setup Options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Cruthird, Tracey</cp:lastModifiedBy>
  <cp:revision>142</cp:revision>
  <dcterms:created xsi:type="dcterms:W3CDTF">2012-09-25T00:35:56Z</dcterms:created>
  <dcterms:modified xsi:type="dcterms:W3CDTF">2015-09-01T14:13:31Z</dcterms:modified>
</cp:coreProperties>
</file>